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67" r:id="rId14"/>
    <p:sldId id="268" r:id="rId15"/>
    <p:sldId id="276" r:id="rId16"/>
    <p:sldId id="266" r:id="rId17"/>
    <p:sldId id="269" r:id="rId18"/>
    <p:sldId id="270" r:id="rId19"/>
    <p:sldId id="274" r:id="rId20"/>
    <p:sldId id="279" r:id="rId21"/>
    <p:sldId id="272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FBB"/>
    <a:srgbClr val="D0F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1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0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9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0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7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5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5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6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A4BD-00E3-4828-8686-8D49DE18503D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A303-0A32-43DA-9B9E-04556C32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7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ru.wikipedia.org/wiki/%D0%9F%D0%B5%D1%82%D1%80%D0%BE%D0%B3%D1%80%D0%B0%D0%B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15_%D0%B3%D0%BE%D0%B4" TargetMode="External"/><Relationship Id="rId5" Type="http://schemas.openxmlformats.org/officeDocument/2006/relationships/hyperlink" Target="https://ru.wikipedia.org/wiki/28_%D0%BD%D0%BE%D1%8F%D0%B1%D1%80%D1%8F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1772816"/>
            <a:ext cx="8568951" cy="2232248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Impact" pitchFamily="34" charset="0"/>
              </a:rPr>
              <a:t>Особенности поэзии периода </a:t>
            </a:r>
            <a: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  <a:t>Великой Отечественной </a:t>
            </a:r>
            <a:r>
              <a:rPr lang="ru-RU" sz="6000" dirty="0">
                <a:solidFill>
                  <a:schemeClr val="bg1"/>
                </a:solidFill>
                <a:latin typeface="Impact" pitchFamily="34" charset="0"/>
              </a:rPr>
              <a:t>войны.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75312" y="0"/>
            <a:ext cx="4261183" cy="92333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</a:gradFill>
          <a:effectLst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1941-1945гг. 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0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283"/>
            <a:ext cx="4572000" cy="6063198"/>
          </a:xfrm>
          <a:prstGeom prst="rect">
            <a:avLst/>
          </a:prstGeom>
          <a:gradFill>
            <a:gsLst>
              <a:gs pos="3000">
                <a:srgbClr val="CDFFBB">
                  <a:lumMod val="52000"/>
                  <a:lumOff val="48000"/>
                  <a:alpha val="12000"/>
                </a:srgbClr>
              </a:gs>
              <a:gs pos="50000">
                <a:srgbClr val="9CB86E">
                  <a:alpha val="85000"/>
                </a:srgbClr>
              </a:gs>
              <a:gs pos="90000">
                <a:srgbClr val="156B13"/>
              </a:gs>
            </a:gsLst>
            <a:lin ang="8100000" scaled="0"/>
          </a:gradFill>
          <a:effectLst>
            <a:softEdge rad="63500"/>
          </a:effectLst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Николай Заболоцкий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В этой роще березовой,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Вдалеке от страданий и бед,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Где колеблется розовый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Немигающий утренний свет,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Где прозрачной лавиною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Льются листья с высоких ветвей,—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Спой мне, иволга, песню пустынную,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Песню жизни моей.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Пролетев над поляною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людей увидав с высоты,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Избрала деревянную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Неприметную дудочку ты,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Чтобы в свежести утренней,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Посетив человечье жилье,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Целомудренно бедной заутреней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Встретить утро мое.</a:t>
            </a: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692696"/>
            <a:ext cx="4572000" cy="5078313"/>
          </a:xfrm>
          <a:prstGeom prst="rect">
            <a:avLst/>
          </a:prstGeom>
          <a:gradFill>
            <a:gsLst>
              <a:gs pos="0">
                <a:srgbClr val="CDFFBB">
                  <a:lumMod val="52000"/>
                  <a:lumOff val="48000"/>
                  <a:alpha val="12000"/>
                </a:srgbClr>
              </a:gs>
              <a:gs pos="60000">
                <a:srgbClr val="9CB86E">
                  <a:alpha val="85000"/>
                </a:srgbClr>
              </a:gs>
              <a:gs pos="95000">
                <a:srgbClr val="156B13"/>
              </a:gs>
            </a:gsLst>
            <a:lin ang="8100000" scaled="0"/>
          </a:gradFill>
          <a:effectLst>
            <a:softEdge rad="127000"/>
          </a:effectLst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 ведь в жизни солдаты мы,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уже на пределах ума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Содрогаются атомы,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Белым вихрем взметая дома.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Как безумные мельницы,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Машут войны крылами вокруг.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Где ж ты, иволга, леса отшельница?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Что ты смолкла, мой друг?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Окруженная взрывами,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Над рекой, где чернеет камыш,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Ты летишь над обрывами,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Над руинами смерти летишь.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Молчаливая странница,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Ты меня провожаешь на бой,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смертельное облако тянется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Над твоей головой.</a:t>
            </a:r>
          </a:p>
          <a:p>
            <a:r>
              <a:rPr lang="ru-RU" dirty="0" smtClean="0"/>
              <a:t>1946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4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15210"/>
            <a:ext cx="3314963" cy="32847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4 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8650"/>
            <a:ext cx="3024336" cy="22682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42" y="4884839"/>
            <a:ext cx="2449538" cy="177926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5154"/>
            <a:ext cx="3600400" cy="211858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4" y="4725144"/>
            <a:ext cx="2735262" cy="170973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3645024"/>
            <a:ext cx="3779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Уткин Иосиф Павлович </a:t>
            </a:r>
            <a:r>
              <a:rPr lang="ru-RU" dirty="0" smtClean="0"/>
              <a:t>– поэт.</a:t>
            </a:r>
          </a:p>
          <a:p>
            <a:pPr algn="ctr"/>
            <a:r>
              <a:rPr lang="ru-RU" dirty="0" smtClean="0"/>
              <a:t>(1903-1944гг.)</a:t>
            </a:r>
          </a:p>
          <a:p>
            <a:r>
              <a:rPr lang="ru-RU" dirty="0" smtClean="0"/>
              <a:t>Возвращаясь </a:t>
            </a:r>
            <a:r>
              <a:rPr lang="ru-RU" dirty="0"/>
              <a:t>с фронта 13 ноября 1944, </a:t>
            </a:r>
            <a:r>
              <a:rPr lang="ru-RU" dirty="0" err="1" smtClean="0"/>
              <a:t>И.Уткин</a:t>
            </a:r>
            <a:r>
              <a:rPr lang="ru-RU" dirty="0" smtClean="0"/>
              <a:t> </a:t>
            </a:r>
            <a:r>
              <a:rPr lang="ru-RU" dirty="0"/>
              <a:t>погиб в авиационной катастрофе.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4594"/>
            <a:ext cx="2381250" cy="3333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360" y="34531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/>
              <a:t>Фронтовые корреспонденты: </a:t>
            </a:r>
            <a:br>
              <a:rPr lang="ru-RU" sz="1600" i="1" dirty="0"/>
            </a:br>
            <a:r>
              <a:rPr lang="ru-RU" sz="1600" i="1" dirty="0"/>
              <a:t>Симонов К., Зотов И., Кригер Е., Уткин И. </a:t>
            </a:r>
            <a:br>
              <a:rPr lang="ru-RU" sz="1600" i="1" dirty="0"/>
            </a:br>
            <a:r>
              <a:rPr lang="ru-RU" sz="1600" i="1" dirty="0"/>
              <a:t>в прифронтовой полосе в дни обороны Москвы.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4594"/>
            <a:ext cx="5080000" cy="3352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328405"/>
            <a:ext cx="46085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Когда я вижу, как убитый </a:t>
            </a:r>
            <a:br>
              <a:rPr lang="ru-RU" sz="1400" b="1" dirty="0"/>
            </a:br>
            <a:r>
              <a:rPr lang="ru-RU" sz="1400" b="1" dirty="0"/>
              <a:t>Сосед мой падает в бою, </a:t>
            </a:r>
            <a:br>
              <a:rPr lang="ru-RU" sz="1400" b="1" dirty="0"/>
            </a:br>
            <a:r>
              <a:rPr lang="ru-RU" sz="1400" b="1" dirty="0"/>
              <a:t>Я помню не его обиды, </a:t>
            </a:r>
            <a:br>
              <a:rPr lang="ru-RU" sz="1400" b="1" dirty="0"/>
            </a:br>
            <a:r>
              <a:rPr lang="ru-RU" sz="1400" b="1" dirty="0"/>
              <a:t>Я помню про его семью.</a:t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Мне представляется невольно </a:t>
            </a:r>
            <a:br>
              <a:rPr lang="ru-RU" sz="1400" b="1" dirty="0"/>
            </a:br>
            <a:r>
              <a:rPr lang="ru-RU" sz="1400" b="1" dirty="0"/>
              <a:t>Его обманчивый уют. </a:t>
            </a:r>
            <a:br>
              <a:rPr lang="ru-RU" sz="1400" b="1" dirty="0"/>
            </a:br>
            <a:r>
              <a:rPr lang="ru-RU" sz="1400" b="1" dirty="0"/>
              <a:t>...Он мертв уже. Ему не больно, </a:t>
            </a:r>
            <a:br>
              <a:rPr lang="ru-RU" sz="1400" b="1" dirty="0"/>
            </a:br>
            <a:r>
              <a:rPr lang="ru-RU" sz="1400" b="1" dirty="0"/>
              <a:t>А их еще... письмом убьют!</a:t>
            </a:r>
          </a:p>
          <a:p>
            <a:pPr algn="r"/>
            <a:r>
              <a:rPr lang="ru-RU" sz="1200" b="1" dirty="0"/>
              <a:t>Июль - август 1942 </a:t>
            </a:r>
            <a:br>
              <a:rPr lang="ru-RU" sz="1200" b="1" dirty="0"/>
            </a:br>
            <a:r>
              <a:rPr lang="ru-RU" sz="1200" b="1" dirty="0"/>
              <a:t>Брянский фронт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3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CDFFBB">
                <a:lumMod val="52000"/>
                <a:lumOff val="48000"/>
                <a:alpha val="12000"/>
              </a:srgbClr>
            </a:gs>
            <a:gs pos="55000">
              <a:srgbClr val="9CB86E">
                <a:alpha val="85000"/>
              </a:srgbClr>
            </a:gs>
            <a:gs pos="86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40416"/>
            <a:ext cx="610242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Константин Симонов</a:t>
            </a:r>
            <a:endParaRPr lang="ru-RU" b="1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dirty="0"/>
              <a:t>Жди меня, и я вернусь.</a:t>
            </a:r>
            <a:br>
              <a:rPr lang="ru-RU" b="1" dirty="0"/>
            </a:br>
            <a:r>
              <a:rPr lang="ru-RU" b="1" dirty="0"/>
              <a:t>Только очень жди,</a:t>
            </a:r>
            <a:br>
              <a:rPr lang="ru-RU" b="1" dirty="0"/>
            </a:br>
            <a:r>
              <a:rPr lang="ru-RU" b="1" dirty="0"/>
              <a:t>Жди, когда наводят грусть</a:t>
            </a:r>
            <a:br>
              <a:rPr lang="ru-RU" b="1" dirty="0"/>
            </a:br>
            <a:r>
              <a:rPr lang="ru-RU" b="1" dirty="0"/>
              <a:t>Желтые дожди,</a:t>
            </a:r>
            <a:br>
              <a:rPr lang="ru-RU" b="1" dirty="0"/>
            </a:br>
            <a:r>
              <a:rPr lang="ru-RU" b="1" dirty="0"/>
              <a:t>Жди, когда снега метут,</a:t>
            </a:r>
            <a:br>
              <a:rPr lang="ru-RU" b="1" dirty="0"/>
            </a:br>
            <a:r>
              <a:rPr lang="ru-RU" b="1" dirty="0"/>
              <a:t>Жди, когда жара,</a:t>
            </a:r>
            <a:br>
              <a:rPr lang="ru-RU" b="1" dirty="0"/>
            </a:br>
            <a:r>
              <a:rPr lang="ru-RU" b="1" dirty="0"/>
              <a:t>Жди, когда других не ждут,</a:t>
            </a:r>
            <a:br>
              <a:rPr lang="ru-RU" b="1" dirty="0"/>
            </a:br>
            <a:r>
              <a:rPr lang="ru-RU" b="1" dirty="0"/>
              <a:t>Позабыв вчера.</a:t>
            </a:r>
            <a:br>
              <a:rPr lang="ru-RU" b="1" dirty="0"/>
            </a:br>
            <a:r>
              <a:rPr lang="ru-RU" b="1" dirty="0"/>
              <a:t>Жди, когда из дальних мест</a:t>
            </a:r>
            <a:br>
              <a:rPr lang="ru-RU" b="1" dirty="0"/>
            </a:br>
            <a:r>
              <a:rPr lang="ru-RU" b="1" dirty="0"/>
              <a:t>Писем не придет,</a:t>
            </a:r>
            <a:br>
              <a:rPr lang="ru-RU" b="1" dirty="0"/>
            </a:br>
            <a:r>
              <a:rPr lang="ru-RU" b="1" dirty="0"/>
              <a:t>Жди, когда уж надоест</a:t>
            </a:r>
            <a:br>
              <a:rPr lang="ru-RU" b="1" dirty="0"/>
            </a:br>
            <a:r>
              <a:rPr lang="ru-RU" b="1" dirty="0"/>
              <a:t>Всем, кто вместе ждет.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Жди меня, и я вернусь,</a:t>
            </a:r>
            <a:br>
              <a:rPr lang="ru-RU" b="1" dirty="0"/>
            </a:br>
            <a:r>
              <a:rPr lang="ru-RU" b="1" dirty="0"/>
              <a:t>Не желай добра</a:t>
            </a:r>
            <a:br>
              <a:rPr lang="ru-RU" b="1" dirty="0"/>
            </a:br>
            <a:r>
              <a:rPr lang="ru-RU" b="1" dirty="0"/>
              <a:t>Всем, кто знает наизусть,</a:t>
            </a:r>
            <a:br>
              <a:rPr lang="ru-RU" b="1" dirty="0"/>
            </a:br>
            <a:r>
              <a:rPr lang="ru-RU" b="1" dirty="0"/>
              <a:t>Что забыть пора.</a:t>
            </a:r>
            <a:br>
              <a:rPr lang="ru-RU" b="1" dirty="0"/>
            </a:br>
            <a:r>
              <a:rPr lang="ru-RU" b="1" dirty="0"/>
              <a:t>Пусть поверят сын и мать</a:t>
            </a:r>
            <a:br>
              <a:rPr lang="ru-RU" b="1" dirty="0"/>
            </a:br>
            <a:r>
              <a:rPr lang="ru-RU" b="1" dirty="0"/>
              <a:t>В то, что нет меня,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89240"/>
            <a:ext cx="7488832" cy="917511"/>
          </a:xfrm>
          <a:prstGeom prst="rect">
            <a:avLst/>
          </a:prstGeom>
        </p:spPr>
      </p:pic>
      <p:pic>
        <p:nvPicPr>
          <p:cNvPr id="6" name="Picture 4" descr="F:\Симонов\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59" y="476672"/>
            <a:ext cx="257175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23928" y="11663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Пусть друзья устанут ждать,</a:t>
            </a:r>
            <a:br>
              <a:rPr lang="ru-RU" b="1" dirty="0" smtClean="0"/>
            </a:br>
            <a:r>
              <a:rPr lang="ru-RU" b="1" dirty="0" smtClean="0"/>
              <a:t>Сядут у огня,</a:t>
            </a:r>
            <a:br>
              <a:rPr lang="ru-RU" b="1" dirty="0" smtClean="0"/>
            </a:br>
            <a:r>
              <a:rPr lang="ru-RU" b="1" dirty="0" smtClean="0"/>
              <a:t>Выпьют горькое вино</a:t>
            </a:r>
            <a:br>
              <a:rPr lang="ru-RU" b="1" dirty="0" smtClean="0"/>
            </a:br>
            <a:r>
              <a:rPr lang="ru-RU" b="1" dirty="0" smtClean="0"/>
              <a:t>На помин души...</a:t>
            </a:r>
            <a:br>
              <a:rPr lang="ru-RU" b="1" dirty="0" smtClean="0"/>
            </a:br>
            <a:r>
              <a:rPr lang="ru-RU" b="1" dirty="0" smtClean="0"/>
              <a:t>Жди. И с ними заодно</a:t>
            </a:r>
            <a:br>
              <a:rPr lang="ru-RU" b="1" dirty="0" smtClean="0"/>
            </a:br>
            <a:r>
              <a:rPr lang="ru-RU" b="1" dirty="0" smtClean="0"/>
              <a:t>Выпить не спеши.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Жди меня, и я вернусь,</a:t>
            </a:r>
            <a:br>
              <a:rPr lang="ru-RU" b="1" dirty="0" smtClean="0"/>
            </a:br>
            <a:r>
              <a:rPr lang="ru-RU" b="1" dirty="0" smtClean="0"/>
              <a:t>Всем смертям назло.</a:t>
            </a:r>
            <a:br>
              <a:rPr lang="ru-RU" b="1" dirty="0" smtClean="0"/>
            </a:br>
            <a:r>
              <a:rPr lang="ru-RU" b="1" dirty="0" smtClean="0"/>
              <a:t>Кто не ждал меня, тот пусть</a:t>
            </a:r>
            <a:br>
              <a:rPr lang="ru-RU" b="1" dirty="0" smtClean="0"/>
            </a:br>
            <a:r>
              <a:rPr lang="ru-RU" b="1" dirty="0" smtClean="0"/>
              <a:t>Скажет: - Повезло.</a:t>
            </a:r>
            <a:br>
              <a:rPr lang="ru-RU" b="1" dirty="0" smtClean="0"/>
            </a:br>
            <a:r>
              <a:rPr lang="ru-RU" b="1" dirty="0" smtClean="0"/>
              <a:t>Не понять, не ждавшим им,</a:t>
            </a:r>
            <a:br>
              <a:rPr lang="ru-RU" b="1" dirty="0" smtClean="0"/>
            </a:br>
            <a:r>
              <a:rPr lang="ru-RU" b="1" dirty="0" smtClean="0"/>
              <a:t>Как среди огня</a:t>
            </a:r>
            <a:br>
              <a:rPr lang="ru-RU" b="1" dirty="0" smtClean="0"/>
            </a:br>
            <a:r>
              <a:rPr lang="ru-RU" b="1" dirty="0" smtClean="0"/>
              <a:t>Ожиданием своим</a:t>
            </a:r>
            <a:br>
              <a:rPr lang="ru-RU" b="1" dirty="0" smtClean="0"/>
            </a:br>
            <a:r>
              <a:rPr lang="ru-RU" b="1" dirty="0" smtClean="0"/>
              <a:t>Ты спасла меня.</a:t>
            </a:r>
            <a:br>
              <a:rPr lang="ru-RU" b="1" dirty="0" smtClean="0"/>
            </a:br>
            <a:r>
              <a:rPr lang="ru-RU" b="1" dirty="0" smtClean="0"/>
              <a:t>Как я выжил, будем знать</a:t>
            </a:r>
            <a:br>
              <a:rPr lang="ru-RU" b="1" dirty="0" smtClean="0"/>
            </a:br>
            <a:r>
              <a:rPr lang="ru-RU" b="1" dirty="0" smtClean="0"/>
              <a:t>Только мы с тобой,-</a:t>
            </a:r>
            <a:br>
              <a:rPr lang="ru-RU" b="1" dirty="0" smtClean="0"/>
            </a:br>
            <a:r>
              <a:rPr lang="ru-RU" b="1" dirty="0" smtClean="0"/>
              <a:t>Просто ты умела ждать,</a:t>
            </a:r>
            <a:br>
              <a:rPr lang="ru-RU" b="1" dirty="0" smtClean="0"/>
            </a:br>
            <a:r>
              <a:rPr lang="ru-RU" b="1" dirty="0" smtClean="0"/>
              <a:t>Как никто другой.</a:t>
            </a:r>
          </a:p>
          <a:p>
            <a:r>
              <a:rPr lang="ru-RU" b="1" dirty="0" smtClean="0"/>
              <a:t>1941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52292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Валентина Серова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0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CDFFBB">
                <a:lumMod val="52000"/>
                <a:lumOff val="48000"/>
                <a:alpha val="12000"/>
              </a:srgbClr>
            </a:gs>
            <a:gs pos="55000">
              <a:srgbClr val="9CB86E">
                <a:alpha val="85000"/>
              </a:srgbClr>
            </a:gs>
            <a:gs pos="86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Симонов\serov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3096344" cy="38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15" y="3573015"/>
            <a:ext cx="2586586" cy="3074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01" y="188641"/>
            <a:ext cx="3979299" cy="3026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3215254"/>
            <a:ext cx="447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Константин Симонов и Валентина Серова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46484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Стихотворение «Жди меня» было написано Симоновым в 1941 году. Посвящено любимой  женщине Валентине </a:t>
            </a:r>
            <a:r>
              <a:rPr lang="ru-RU" dirty="0" smtClean="0"/>
              <a:t>Серовой, известной актрисе.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7768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Лирический герой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2978" y="2642219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земной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3648" y="3212976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б</a:t>
            </a:r>
            <a:r>
              <a:rPr lang="ru-RU" b="1" dirty="0" smtClean="0"/>
              <a:t>лизкий читателю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638" y="3717032"/>
            <a:ext cx="348032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т</a:t>
            </a:r>
            <a:r>
              <a:rPr lang="ru-RU" b="1" dirty="0" smtClean="0"/>
              <a:t>ерпит лишения и страдания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648" y="4262062"/>
            <a:ext cx="427240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н</a:t>
            </a:r>
            <a:r>
              <a:rPr lang="ru-RU" b="1" dirty="0" smtClean="0"/>
              <a:t>енавистен к врагу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8352928" cy="19812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98240" y="980728"/>
            <a:ext cx="837686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Лирический герой - это образ того героя в лирическом произведении, переживания, мысли и чувства которого отражены в нем. Он отнюдь не идентичен образу автора, хотя и отражает его личные переживания, связанные с теми или иными событиями его жизни, с его отношением к природе, общественной деятельности, людям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551" y="2125713"/>
            <a:ext cx="433952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В лирике военных лет лирический </a:t>
            </a:r>
            <a:r>
              <a:rPr lang="ru-RU" b="1" dirty="0" smtClean="0"/>
              <a:t>герой: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19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CDFFBB">
                <a:lumMod val="52000"/>
                <a:lumOff val="48000"/>
                <a:alpha val="12000"/>
              </a:srgbClr>
            </a:gs>
            <a:gs pos="55000">
              <a:srgbClr val="9CB86E">
                <a:alpha val="85000"/>
              </a:srgbClr>
            </a:gs>
            <a:gs pos="86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47975" y="179388"/>
            <a:ext cx="3570288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Алексей Сурков</a:t>
            </a:r>
            <a:b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</a:b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(1899-1983)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73238"/>
            <a:ext cx="30241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39750" y="720725"/>
            <a:ext cx="4608513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500"/>
              </a:spcBef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15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Алексей Сурков, которому посвящено стихотворение Константина Симонова, - автор тихой, проникновенной песни «Землянка» («Бьется в тесной печурке огонь»). Это грустное, лирическое стихотворение, положенное на музыку Константином Листовым, выполняло функции боевой, воодушевляющей песни. Оно написано в ноябре 1941 года под Москвой, в землянке.</a:t>
            </a:r>
          </a:p>
        </p:txBody>
      </p:sp>
    </p:spTree>
    <p:extLst>
      <p:ext uri="{BB962C8B-B14F-4D97-AF65-F5344CB8AC3E}">
        <p14:creationId xmlns:p14="http://schemas.microsoft.com/office/powerpoint/2010/main" val="994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CDFFBB">
                <a:lumMod val="52000"/>
                <a:lumOff val="48000"/>
                <a:alpha val="12000"/>
              </a:srgbClr>
            </a:gs>
            <a:gs pos="55000">
              <a:srgbClr val="9CB86E">
                <a:alpha val="85000"/>
              </a:srgbClr>
            </a:gs>
            <a:gs pos="86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6120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Алексей Сурков «Землянка» </a:t>
            </a:r>
            <a:endParaRPr lang="ru-RU" b="1" dirty="0"/>
          </a:p>
          <a:p>
            <a:r>
              <a:rPr lang="ru-RU" b="1" dirty="0"/>
              <a:t>          Бьется в тесной печурке огонь.</a:t>
            </a:r>
          </a:p>
          <a:p>
            <a:r>
              <a:rPr lang="ru-RU" b="1" dirty="0"/>
              <a:t>          На поленьях смола, как слеза,</a:t>
            </a:r>
          </a:p>
          <a:p>
            <a:r>
              <a:rPr lang="ru-RU" b="1" dirty="0"/>
              <a:t>          И поет мне в землянке гармонь</a:t>
            </a:r>
          </a:p>
          <a:p>
            <a:r>
              <a:rPr lang="ru-RU" b="1" dirty="0"/>
              <a:t>          Про улыбку твою и глаза.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          Про тебя мне шептали кусты</a:t>
            </a:r>
          </a:p>
          <a:p>
            <a:r>
              <a:rPr lang="ru-RU" b="1" dirty="0"/>
              <a:t>          В белоснежных полях под Москвой,</a:t>
            </a:r>
          </a:p>
          <a:p>
            <a:r>
              <a:rPr lang="ru-RU" b="1" dirty="0"/>
              <a:t>          Я хочу, чтобы слышала ты,</a:t>
            </a:r>
          </a:p>
          <a:p>
            <a:r>
              <a:rPr lang="ru-RU" b="1" dirty="0"/>
              <a:t>          Как тоскует мой голос живой.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          Ты сейчас далеко-далеко.</a:t>
            </a:r>
          </a:p>
          <a:p>
            <a:r>
              <a:rPr lang="ru-RU" b="1" dirty="0"/>
              <a:t>          Между нами снега и снега.</a:t>
            </a:r>
          </a:p>
          <a:p>
            <a:r>
              <a:rPr lang="ru-RU" b="1" dirty="0"/>
              <a:t>          До тебя мне дойти нелегко,</a:t>
            </a:r>
          </a:p>
          <a:p>
            <a:r>
              <a:rPr lang="ru-RU" b="1" dirty="0"/>
              <a:t>          А до смерти  - четыре шага.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          Пой, гармоника, вьюге назло.</a:t>
            </a:r>
          </a:p>
          <a:p>
            <a:r>
              <a:rPr lang="ru-RU" b="1" dirty="0"/>
              <a:t>          Заплутавшее  счастье зови.</a:t>
            </a:r>
          </a:p>
          <a:p>
            <a:r>
              <a:rPr lang="ru-RU" b="1" dirty="0"/>
              <a:t>          Мне в холодной  землянке тепло</a:t>
            </a:r>
          </a:p>
          <a:p>
            <a:r>
              <a:rPr lang="ru-RU" b="1" dirty="0"/>
              <a:t>          От моей негасимой любви.  </a:t>
            </a:r>
            <a:r>
              <a:rPr lang="ru-RU" dirty="0"/>
              <a:t>                    1941г.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038600" y="0"/>
          <a:ext cx="5105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Точечный рисунок" r:id="rId3" imgW="4514883" imgH="6138907" progId="Paint.Picture">
                  <p:embed/>
                </p:oleObj>
              </mc:Choice>
              <mc:Fallback>
                <p:oleObj name="Точечный рисунок" r:id="rId3" imgW="4514883" imgH="6138907" progId="Paint.Picture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0"/>
                        <a:ext cx="5105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74894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1941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56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CDFFBB">
                <a:lumMod val="52000"/>
                <a:lumOff val="48000"/>
                <a:alpha val="12000"/>
              </a:srgbClr>
            </a:gs>
            <a:gs pos="55000">
              <a:srgbClr val="9CB86E">
                <a:alpha val="85000"/>
              </a:srgbClr>
            </a:gs>
            <a:gs pos="86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59" y="203785"/>
            <a:ext cx="3406549" cy="27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4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4" y="334481"/>
            <a:ext cx="2730868" cy="34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938" y="3717032"/>
            <a:ext cx="3387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А.Лактионов</a:t>
            </a:r>
            <a:r>
              <a:rPr lang="ru-RU" dirty="0" smtClean="0"/>
              <a:t> «Письмо с фронта»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35" y="1249680"/>
            <a:ext cx="2591544" cy="54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1002"/>
              </p:ext>
            </p:extLst>
          </p:nvPr>
        </p:nvGraphicFramePr>
        <p:xfrm>
          <a:off x="357158" y="1397000"/>
          <a:ext cx="8215370" cy="4826953"/>
        </p:xfrm>
        <a:graphic>
          <a:graphicData uri="http://schemas.openxmlformats.org/drawingml/2006/table">
            <a:tbl>
              <a:tblPr/>
              <a:tblGrid>
                <a:gridCol w="4186550"/>
                <a:gridCol w="4028820"/>
              </a:tblGrid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Языковые средства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Примеры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Олицетворения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В белоснежных полях, голос живой, холодная земля, негасимая любовь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Лексические повторы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Сравнение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В холодной землянке – негасимой любви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71600" y="188640"/>
            <a:ext cx="698477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Практическая </a:t>
            </a:r>
            <a:r>
              <a:rPr lang="ru-RU" b="1" dirty="0"/>
              <a:t>работа по стихотворению </a:t>
            </a:r>
            <a:r>
              <a:rPr lang="ru-RU" b="1" dirty="0" err="1"/>
              <a:t>А.Суркова</a:t>
            </a:r>
            <a:r>
              <a:rPr lang="ru-RU" b="1" dirty="0"/>
              <a:t> «Землянка</a:t>
            </a:r>
            <a:r>
              <a:rPr lang="ru-RU" dirty="0"/>
              <a:t>»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8130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Задание:</a:t>
            </a:r>
            <a:r>
              <a:rPr lang="ru-RU" dirty="0"/>
              <a:t> заполните таблицу, называя средства языковой выразительности или приводя примеры указанных средств.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2060848"/>
            <a:ext cx="3528392" cy="64807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rgbClr val="002060"/>
              </a:solidFill>
              <a:latin typeface="Arial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Поет 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гармонь, шептали кусты, голос тоскует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996952"/>
            <a:ext cx="3528392" cy="64807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ЭПИТЕТЫ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8486" y="3835896"/>
            <a:ext cx="3747467" cy="64807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latin typeface="Arial" charset="0"/>
              </a:rPr>
              <a:t>Далеко-далеко, снега и снега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5229200"/>
            <a:ext cx="4032448" cy="64807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ПРОТИВОПОСТАВЛЕНИЕ</a:t>
            </a:r>
            <a:endParaRPr lang="ru-RU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4025" y="4509120"/>
            <a:ext cx="3528392" cy="64807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Смола, как слеза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литературы военных лет: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7992888" cy="17526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Борьба за свободу и независимость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Родины.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8856983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/>
              <a:t>Тема Великой Отечественной войны в поэзии продолжала жить и после того, как закончилась война. </a:t>
            </a:r>
            <a:endParaRPr lang="ru-RU" b="1" dirty="0" smtClean="0"/>
          </a:p>
          <a:p>
            <a:pPr indent="457200"/>
            <a:r>
              <a:rPr lang="ru-RU" b="1" dirty="0" smtClean="0"/>
              <a:t>Мотивами </a:t>
            </a:r>
            <a:r>
              <a:rPr lang="ru-RU" b="1" dirty="0"/>
              <a:t>послевоенной поэзии </a:t>
            </a:r>
            <a:r>
              <a:rPr lang="ru-RU" b="1" dirty="0" smtClean="0"/>
              <a:t>были:</a:t>
            </a:r>
          </a:p>
          <a:p>
            <a:pPr indent="457200"/>
            <a:r>
              <a:rPr lang="ru-RU" b="1" dirty="0" smtClean="0">
                <a:solidFill>
                  <a:srgbClr val="FF0000"/>
                </a:solidFill>
              </a:rPr>
              <a:t>горечь утрат</a:t>
            </a:r>
            <a:r>
              <a:rPr lang="ru-RU" b="1" dirty="0" smtClean="0"/>
              <a:t> </a:t>
            </a:r>
          </a:p>
          <a:p>
            <a:pPr indent="457200"/>
            <a:r>
              <a:rPr lang="ru-RU" b="1" dirty="0" smtClean="0">
                <a:solidFill>
                  <a:srgbClr val="FF0000"/>
                </a:solidFill>
              </a:rPr>
              <a:t>радость победы </a:t>
            </a:r>
          </a:p>
          <a:p>
            <a:pPr indent="457200"/>
            <a:r>
              <a:rPr lang="ru-RU" b="1" dirty="0" smtClean="0">
                <a:solidFill>
                  <a:srgbClr val="FF0000"/>
                </a:solidFill>
              </a:rPr>
              <a:t>прошлое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будущее</a:t>
            </a:r>
            <a:endParaRPr lang="ru-RU" b="1" dirty="0"/>
          </a:p>
          <a:p>
            <a:pPr indent="457200"/>
            <a:r>
              <a:rPr lang="ru-RU" b="1" dirty="0" smtClean="0"/>
              <a:t> </a:t>
            </a:r>
            <a:r>
              <a:rPr lang="ru-RU" b="1" dirty="0"/>
              <a:t>Всё это отразилось в поэтических сборниках, </a:t>
            </a:r>
            <a:r>
              <a:rPr lang="ru-RU" b="1" dirty="0" err="1"/>
              <a:t>С.Орлова</a:t>
            </a:r>
            <a:r>
              <a:rPr lang="ru-RU" b="1" dirty="0"/>
              <a:t> "Поход продолжается</a:t>
            </a:r>
            <a:r>
              <a:rPr lang="ru-RU" b="1" dirty="0" smtClean="0"/>
              <a:t>",1948 г, </a:t>
            </a:r>
            <a:r>
              <a:rPr lang="ru-RU" b="1" dirty="0" err="1"/>
              <a:t>Ю.Друниной</a:t>
            </a:r>
            <a:r>
              <a:rPr lang="ru-RU" b="1" dirty="0"/>
              <a:t> "В солдатской шинели</a:t>
            </a:r>
            <a:r>
              <a:rPr lang="ru-RU" b="1" dirty="0" smtClean="0"/>
              <a:t>",1948 г, </a:t>
            </a:r>
            <a:r>
              <a:rPr lang="ru-RU" b="1" dirty="0" err="1"/>
              <a:t>С.Гудзенко</a:t>
            </a:r>
            <a:r>
              <a:rPr lang="ru-RU" b="1" dirty="0"/>
              <a:t> "Солдатские стихи", </a:t>
            </a:r>
            <a:r>
              <a:rPr lang="ru-RU" b="1" dirty="0" smtClean="0"/>
              <a:t>1951 г, </a:t>
            </a:r>
            <a:r>
              <a:rPr lang="ru-RU" b="1" dirty="0" err="1"/>
              <a:t>С.Наровчатова</a:t>
            </a:r>
            <a:r>
              <a:rPr lang="ru-RU" b="1" dirty="0"/>
              <a:t> "Костер", </a:t>
            </a:r>
            <a:r>
              <a:rPr lang="ru-RU" b="1" dirty="0" smtClean="0"/>
              <a:t>1948 г. и др.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0601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Вот </a:t>
            </a:r>
            <a:r>
              <a:rPr lang="ru-RU" b="1" i="1" dirty="0"/>
              <a:t>человек — он искалечен,</a:t>
            </a:r>
          </a:p>
          <a:p>
            <a:r>
              <a:rPr lang="ru-RU" b="1" i="1" dirty="0"/>
              <a:t>В рубцах лицо. Но ты гляди</a:t>
            </a:r>
          </a:p>
          <a:p>
            <a:r>
              <a:rPr lang="ru-RU" b="1" i="1" dirty="0"/>
              <a:t>И взгляд испуганно при встрече</a:t>
            </a:r>
          </a:p>
          <a:p>
            <a:r>
              <a:rPr lang="ru-RU" b="1" i="1" dirty="0"/>
              <a:t>С его лица не отводи.</a:t>
            </a:r>
          </a:p>
          <a:p>
            <a:r>
              <a:rPr lang="ru-RU" b="1" i="1" dirty="0"/>
              <a:t> </a:t>
            </a:r>
          </a:p>
          <a:p>
            <a:r>
              <a:rPr lang="ru-RU" b="1" i="1" dirty="0"/>
              <a:t>Он шел к победе, задыхаясь,</a:t>
            </a:r>
          </a:p>
          <a:p>
            <a:r>
              <a:rPr lang="ru-RU" b="1" i="1" dirty="0"/>
              <a:t>Не думал о себе в пути,</a:t>
            </a:r>
          </a:p>
          <a:p>
            <a:r>
              <a:rPr lang="ru-RU" b="1" i="1" dirty="0"/>
              <a:t>Чтобы она была такая:</a:t>
            </a:r>
          </a:p>
          <a:p>
            <a:r>
              <a:rPr lang="ru-RU" b="1" i="1" dirty="0"/>
              <a:t>Взглянуть — и глаз не отвести!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716072"/>
            <a:ext cx="2288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</a:rPr>
              <a:t>Сергей </a:t>
            </a:r>
            <a:r>
              <a:rPr lang="ru-RU" b="1" i="1" dirty="0" smtClean="0">
                <a:solidFill>
                  <a:prstClr val="black"/>
                </a:solidFill>
              </a:rPr>
              <a:t>Орлов, 1946 г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58" y="6021288"/>
            <a:ext cx="52387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7768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Особенности поэзии военных лет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7624" y="1844824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эмоциональность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7624" y="2499691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доходчивость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7624" y="3080725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атриотические чувства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1098" y="3789040"/>
            <a:ext cx="427240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Глубоко лиричные переживания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83529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1772816"/>
            <a:ext cx="8568951" cy="223224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Impact" pitchFamily="34" charset="0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75312" y="0"/>
            <a:ext cx="4261183" cy="92333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1"/>
          </a:gradFill>
          <a:effectLst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1941-1945гг. 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1" y="5013176"/>
            <a:ext cx="8856983" cy="2348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26064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 первых дней войны писатели и поэты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вместе </a:t>
            </a:r>
            <a:r>
              <a:rPr lang="ru-RU" sz="2400" b="1" dirty="0">
                <a:solidFill>
                  <a:schemeClr val="bg1"/>
                </a:solidFill>
              </a:rPr>
              <a:t>со всем народом встали на защиту </a:t>
            </a:r>
            <a:r>
              <a:rPr lang="ru-RU" sz="2400" b="1" dirty="0" smtClean="0">
                <a:solidFill>
                  <a:schemeClr val="bg1"/>
                </a:solidFill>
              </a:rPr>
              <a:t>Родины.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4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00810"/>
            <a:ext cx="5661315" cy="424598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1000809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Алексей Александрович Сурков</a:t>
            </a:r>
          </a:p>
          <a:p>
            <a:r>
              <a:rPr lang="ru-RU" sz="2000" b="1" dirty="0" smtClean="0"/>
              <a:t>Константин Михайлович Симонов</a:t>
            </a:r>
          </a:p>
          <a:p>
            <a:r>
              <a:rPr lang="ru-RU" sz="2000" b="1" dirty="0" smtClean="0"/>
              <a:t> Юлия Владимировна Друнина </a:t>
            </a:r>
          </a:p>
          <a:p>
            <a:r>
              <a:rPr lang="ru-RU" sz="2000" b="1" dirty="0" smtClean="0"/>
              <a:t>Ольга Фёдоровна </a:t>
            </a:r>
            <a:r>
              <a:rPr lang="ru-RU" sz="2000" b="1" dirty="0" err="1" smtClean="0"/>
              <a:t>Берггольц</a:t>
            </a:r>
            <a:endParaRPr lang="ru-RU" sz="2000" b="1" dirty="0" smtClean="0"/>
          </a:p>
          <a:p>
            <a:r>
              <a:rPr lang="ru-RU" sz="2000" b="1" i="1" dirty="0" smtClean="0"/>
              <a:t>Николай </a:t>
            </a:r>
            <a:r>
              <a:rPr lang="ru-RU" sz="2000" b="1" i="1" dirty="0"/>
              <a:t>Петрович Майоров </a:t>
            </a:r>
            <a:endParaRPr lang="ru-RU" sz="2000" b="1" i="1" dirty="0" smtClean="0"/>
          </a:p>
          <a:p>
            <a:r>
              <a:rPr lang="ru-RU" sz="2000" b="1" i="1" dirty="0" smtClean="0"/>
              <a:t>Павел </a:t>
            </a:r>
            <a:r>
              <a:rPr lang="ru-RU" sz="2000" b="1" i="1" dirty="0"/>
              <a:t>Давидович Коган </a:t>
            </a:r>
            <a:endParaRPr lang="ru-RU" sz="2000" b="1" i="1" dirty="0" smtClean="0"/>
          </a:p>
          <a:p>
            <a:r>
              <a:rPr lang="ru-RU" sz="2000" b="1" i="1" dirty="0"/>
              <a:t>Муса </a:t>
            </a:r>
            <a:r>
              <a:rPr lang="ru-RU" sz="2000" b="1" i="1" dirty="0" err="1"/>
              <a:t>Мустафович</a:t>
            </a:r>
            <a:r>
              <a:rPr lang="ru-RU" sz="2000" b="1" i="1" dirty="0"/>
              <a:t> </a:t>
            </a:r>
            <a:r>
              <a:rPr lang="ru-RU" sz="2000" b="1" i="1" dirty="0" err="1"/>
              <a:t>Джалиль</a:t>
            </a:r>
            <a:r>
              <a:rPr lang="ru-RU" sz="2000" b="1" i="1" dirty="0"/>
              <a:t> </a:t>
            </a:r>
            <a:endParaRPr lang="ru-RU" sz="2000" b="1" dirty="0" smtClean="0"/>
          </a:p>
          <a:p>
            <a:r>
              <a:rPr lang="ru-RU" sz="2000" b="1" dirty="0" smtClean="0"/>
              <a:t>Николай </a:t>
            </a:r>
            <a:r>
              <a:rPr lang="ru-RU" sz="2000" b="1" dirty="0"/>
              <a:t>Семёнович </a:t>
            </a:r>
            <a:r>
              <a:rPr lang="ru-RU" sz="2000" b="1" dirty="0" smtClean="0"/>
              <a:t>Тихонов</a:t>
            </a:r>
          </a:p>
          <a:p>
            <a:r>
              <a:rPr lang="ru-RU" sz="2000" b="1" dirty="0" smtClean="0"/>
              <a:t>Михаил Васильевич Исаковский</a:t>
            </a:r>
          </a:p>
          <a:p>
            <a:r>
              <a:rPr lang="ru-RU" sz="2000" b="1" dirty="0" smtClean="0"/>
              <a:t>Александр Яковлевич Яшин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Александр </a:t>
            </a:r>
            <a:r>
              <a:rPr lang="ru-RU" sz="2000" b="1" dirty="0" err="1"/>
              <a:t>Трифонович</a:t>
            </a:r>
            <a:r>
              <a:rPr lang="ru-RU" sz="2000" b="1" dirty="0"/>
              <a:t> </a:t>
            </a:r>
            <a:r>
              <a:rPr lang="ru-RU" sz="2000" b="1" dirty="0" smtClean="0"/>
              <a:t>Твардовский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Сергей Сергеевич </a:t>
            </a:r>
            <a:r>
              <a:rPr lang="ru-RU" sz="2000" b="1" dirty="0" smtClean="0"/>
              <a:t>Орлов,</a:t>
            </a:r>
          </a:p>
          <a:p>
            <a:r>
              <a:rPr lang="ru-RU" sz="2000" b="1" dirty="0" smtClean="0"/>
              <a:t>Семён Петрович Гудзенко и </a:t>
            </a:r>
            <a:r>
              <a:rPr lang="ru-RU" sz="2000" b="1" dirty="0" err="1" smtClean="0"/>
              <a:t>др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349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1" y="5013176"/>
            <a:ext cx="8856983" cy="2348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980728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  <a:t>О, книга! Друг заветный! </a:t>
            </a:r>
            <a:b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  <a:t>Ты в вещмешке бойца </a:t>
            </a:r>
            <a:b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  <a:t>Прошла весь путь победный </a:t>
            </a:r>
            <a:b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  <a:t>До самого конца. </a:t>
            </a:r>
            <a:b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  <a:t>Твоя большая правда </a:t>
            </a:r>
            <a:b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  <a:t>Вела нас за собой. </a:t>
            </a:r>
            <a:b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  <a:t>Читатель твой и автор </a:t>
            </a:r>
            <a:b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itchFamily="2" charset="0"/>
              </a:rPr>
              <a:t>Ходили вместе в бой. </a:t>
            </a:r>
            <a:endParaRPr lang="ru-RU" sz="2400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Segoe Print" pitchFamily="2" charset="0"/>
              </a:rPr>
              <a:t>(</a:t>
            </a:r>
            <a:r>
              <a:rPr lang="ru-RU" sz="2400" b="1" i="1" dirty="0">
                <a:solidFill>
                  <a:schemeClr val="bg1"/>
                </a:solidFill>
                <a:latin typeface="Segoe Print" pitchFamily="2" charset="0"/>
              </a:rPr>
              <a:t>С. П. Гудзенко)</a:t>
            </a:r>
            <a:endParaRPr lang="ru-RU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56959"/>
            <a:ext cx="3464452" cy="43476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94310" y="4677116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(1922 - 1953)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70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7768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</a:rPr>
              <a:t>Поэзия периода Великой Отечественной войны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045433"/>
            <a:ext cx="504056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</a:rPr>
              <a:t>Основные темы стихов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00" b="1" dirty="0">
                <a:solidFill>
                  <a:schemeClr val="bg1"/>
                </a:solidFill>
              </a:rPr>
              <a:t> </a:t>
            </a:r>
            <a:endParaRPr lang="ru-RU" sz="7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7624" y="1844824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родина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126" y="2357264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война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126" y="2852936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мерть и бессмертие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9354" y="3429000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</a:t>
            </a:r>
            <a:r>
              <a:rPr lang="ru-RU" b="1" dirty="0" smtClean="0"/>
              <a:t>енависть к врагу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913" y="3933056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дружба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0280" y="5013176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</a:t>
            </a:r>
            <a:r>
              <a:rPr lang="ru-RU" b="1" dirty="0" smtClean="0"/>
              <a:t>ечта о победе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0280" y="4509120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</a:t>
            </a:r>
            <a:r>
              <a:rPr lang="ru-RU" b="1" dirty="0" smtClean="0"/>
              <a:t>юбовь и верность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839" y="5553236"/>
            <a:ext cx="30243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</a:t>
            </a:r>
            <a:r>
              <a:rPr lang="ru-RU" b="1" dirty="0" smtClean="0"/>
              <a:t>ема памяти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t="5680" r="3048" b="9302"/>
          <a:stretch/>
        </p:blipFill>
        <p:spPr>
          <a:xfrm>
            <a:off x="3746578" y="2413112"/>
            <a:ext cx="5357869" cy="33201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479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27319"/>
              </p:ext>
            </p:extLst>
          </p:nvPr>
        </p:nvGraphicFramePr>
        <p:xfrm>
          <a:off x="251520" y="692696"/>
          <a:ext cx="8640960" cy="5659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655"/>
                <a:gridCol w="1158250"/>
                <a:gridCol w="1119170"/>
                <a:gridCol w="1276358"/>
                <a:gridCol w="1329113"/>
                <a:gridCol w="1084236"/>
                <a:gridCol w="127847"/>
                <a:gridCol w="1163331"/>
              </a:tblGrid>
              <a:tr h="36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Элегия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Послание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Баллада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Песня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Поэма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Сатира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Торжественное, нравоучительное стихотворение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честь какого-либо значительного лица или события.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Стихотворение, проникнутое светлой печалью, грустью, обращённое к глубоко личным темам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Стихотворное письмо, обращённое к конкретному адресату с просьбой, мольбой, советом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Жанр лирической поэзии с повествовательным сюжетом на легендарную, историческую, сказочную или бытовую тему.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Стихотворение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характерной напевной интонацией, положенное на музыку.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89" marR="5208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Лиро-эпический жанр: крупное или среднее по объему стихотворное произведение,  основными чертами которого являются наличие и образа лирического героя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89" marR="5208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Эпиграмма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раткое стихотворение, высмеивающее какое-либо лицо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89" marR="52089" marT="0" marB="0">
                    <a:noFill/>
                  </a:tcPr>
                </a:tc>
              </a:tr>
              <a:tr h="19052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Авторы, произведения.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8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М.Исаковский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«Наказ сыну»,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П.Антокольский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 «Мщение»,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Д.Бедный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 «1942»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А.Твардовский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«Я убит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подо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Ржевом»,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К.Симонов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«Жди меня»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К.Симонов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 «Жди меня»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А.Твардовский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«Сын артиллериста»,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К.Симонов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«Баллада о товарище»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Лебедев-Кумач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«Священная война»,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М.Исаковский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лесу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прифронтовом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» «Огонёк»,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А.Сурков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«В землянке»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М.Алигер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«Зоя», А.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Твардовский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 «Василий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Тёркин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С.Маршак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«Берлинская  эпиграмма», «Последняя линия обороны»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89" marR="5208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188640"/>
            <a:ext cx="7776864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</a:rPr>
              <a:t>Поэзия военных лет носит многожанровый характер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6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CDFFBB"/>
            </a:gs>
            <a:gs pos="60000">
              <a:srgbClr val="9CB86E"/>
            </a:gs>
            <a:gs pos="88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имонов\023088Симон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21904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:\Симонов\20Беседа с пленны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2988849" cy="214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Симонов\simon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39" y="260647"/>
            <a:ext cx="2808312" cy="36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184" y="85501"/>
            <a:ext cx="6624735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Константин Михайлович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Симонов</a:t>
            </a:r>
          </a:p>
          <a:p>
            <a:pPr algn="ctr"/>
            <a:r>
              <a:rPr lang="ru-RU" sz="1600" b="1" dirty="0" smtClean="0"/>
              <a:t>(1915–1979)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305" y="1531447"/>
            <a:ext cx="6048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Родился </a:t>
            </a:r>
            <a:r>
              <a:rPr lang="ru-RU" dirty="0"/>
              <a:t>15 </a:t>
            </a:r>
            <a:r>
              <a:rPr lang="ru-RU" dirty="0">
                <a:hlinkClick r:id="rId5" tooltip="28 ноября"/>
              </a:rPr>
              <a:t> ноября</a:t>
            </a:r>
            <a:r>
              <a:rPr lang="ru-RU" dirty="0"/>
              <a:t> </a:t>
            </a:r>
            <a:r>
              <a:rPr lang="ru-RU" dirty="0">
                <a:hlinkClick r:id="rId6" tooltip="1915 год"/>
              </a:rPr>
              <a:t>1915 года</a:t>
            </a:r>
            <a:r>
              <a:rPr lang="ru-RU" dirty="0"/>
              <a:t> в </a:t>
            </a:r>
            <a:r>
              <a:rPr lang="ru-RU" dirty="0">
                <a:hlinkClick r:id="rId7" tooltip="Петроград"/>
              </a:rPr>
              <a:t>Петрограде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началу войны был уже признанным поэтом и известным военным </a:t>
            </a:r>
            <a:r>
              <a:rPr lang="ru-RU" dirty="0" smtClean="0"/>
              <a:t>корреспондентом газеты </a:t>
            </a:r>
            <a:r>
              <a:rPr lang="ru-RU" dirty="0"/>
              <a:t>“Красная </a:t>
            </a:r>
            <a:r>
              <a:rPr lang="ru-RU" dirty="0" smtClean="0"/>
              <a:t>звезда. </a:t>
            </a:r>
            <a:r>
              <a:rPr lang="ru-RU" dirty="0"/>
              <a:t>Побывал на всех </a:t>
            </a:r>
            <a:r>
              <a:rPr lang="ru-RU" dirty="0" smtClean="0"/>
              <a:t>фронтах.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4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1982"/>
            <a:ext cx="40324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Константин Симонов</a:t>
            </a:r>
            <a:endParaRPr lang="ru-RU" sz="2000" b="1" dirty="0"/>
          </a:p>
          <a:p>
            <a:pPr algn="ctr"/>
            <a:r>
              <a:rPr lang="ru-RU" sz="2000" b="1" dirty="0"/>
              <a:t>Родина</a:t>
            </a:r>
          </a:p>
          <a:p>
            <a:r>
              <a:rPr lang="ru-RU" sz="1600" b="1" dirty="0"/>
              <a:t>Касаясь трех великих океанов,</a:t>
            </a:r>
            <a:br>
              <a:rPr lang="ru-RU" sz="1600" b="1" dirty="0"/>
            </a:br>
            <a:r>
              <a:rPr lang="ru-RU" sz="1600" b="1" dirty="0"/>
              <a:t>Она лежит, раскинув города,</a:t>
            </a:r>
            <a:br>
              <a:rPr lang="ru-RU" sz="1600" b="1" dirty="0"/>
            </a:br>
            <a:r>
              <a:rPr lang="ru-RU" sz="1600" b="1" dirty="0"/>
              <a:t>Покрыта </a:t>
            </a:r>
            <a:r>
              <a:rPr lang="ru-RU" sz="1600" b="1" dirty="0" err="1"/>
              <a:t>сеткою</a:t>
            </a:r>
            <a:r>
              <a:rPr lang="ru-RU" sz="1600" b="1" dirty="0"/>
              <a:t> меридианов,</a:t>
            </a:r>
            <a:br>
              <a:rPr lang="ru-RU" sz="1600" b="1" dirty="0"/>
            </a:br>
            <a:r>
              <a:rPr lang="ru-RU" sz="1600" b="1" dirty="0"/>
              <a:t>Непобедима, широка, горда.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Но в час, когда последняя граната</a:t>
            </a:r>
            <a:br>
              <a:rPr lang="ru-RU" sz="1600" b="1" dirty="0"/>
            </a:br>
            <a:r>
              <a:rPr lang="ru-RU" sz="1600" b="1" dirty="0"/>
              <a:t>Уже занесена в твоей руке</a:t>
            </a:r>
            <a:br>
              <a:rPr lang="ru-RU" sz="1600" b="1" dirty="0"/>
            </a:br>
            <a:r>
              <a:rPr lang="ru-RU" sz="1600" b="1" dirty="0"/>
              <a:t>И в краткий миг припомнить разом надо</a:t>
            </a:r>
            <a:br>
              <a:rPr lang="ru-RU" sz="1600" b="1" dirty="0"/>
            </a:br>
            <a:r>
              <a:rPr lang="ru-RU" sz="1600" b="1" dirty="0"/>
              <a:t>Все, что у нас осталось вдалеке,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Ты вспоминаешь не страну большую,</a:t>
            </a:r>
            <a:br>
              <a:rPr lang="ru-RU" sz="1600" b="1" dirty="0"/>
            </a:br>
            <a:r>
              <a:rPr lang="ru-RU" sz="1600" b="1" dirty="0"/>
              <a:t>Какую ты изъездил и узнал,</a:t>
            </a:r>
            <a:br>
              <a:rPr lang="ru-RU" sz="1600" b="1" dirty="0"/>
            </a:br>
            <a:r>
              <a:rPr lang="ru-RU" sz="1600" b="1" dirty="0"/>
              <a:t>Ты вспоминаешь родину - такую,</a:t>
            </a:r>
            <a:br>
              <a:rPr lang="ru-RU" sz="1600" b="1" dirty="0"/>
            </a:br>
            <a:r>
              <a:rPr lang="ru-RU" sz="1600" b="1" dirty="0"/>
              <a:t>Какой ее ты в детстве увидал.</a:t>
            </a:r>
            <a:br>
              <a:rPr lang="ru-RU" sz="1600" b="1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648980"/>
            <a:ext cx="39604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</a:rPr>
              <a:t>Клочок земли, припавший к трем березам,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Далекую дорогу за леском,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Речонку со скрипучим перевозом,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Песчаный берег с низким ивняком.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/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Вот где нам посчастливилось родиться,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Где на всю жизнь, до смерти, мы нашли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Ту горсть земли, которая годится,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Чтоб видеть в ней приметы всей земли.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/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Да, можно выжить в зной, в грозу, в морозы,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Да, можно голодать и холодать,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Идти на смерть... Но эти три березы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При жизни никому нельзя отдать.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</a:rPr>
              <a:t>1940 г.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437112"/>
            <a:ext cx="3299859" cy="24748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64129"/>
            <a:ext cx="3024336" cy="218496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CDFFBB"/>
            </a:gs>
            <a:gs pos="60000">
              <a:srgbClr val="9CB86E"/>
            </a:gs>
            <a:gs pos="88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88087"/>
            <a:ext cx="662473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/>
              <a:t>Николай Алексеевич Заболоцкий</a:t>
            </a:r>
            <a:r>
              <a:rPr lang="ru-RU" sz="3600" dirty="0"/>
              <a:t> </a:t>
            </a:r>
            <a:endParaRPr lang="ru-RU" sz="3600" dirty="0" smtClean="0"/>
          </a:p>
          <a:p>
            <a:pPr algn="ctr"/>
            <a:r>
              <a:rPr lang="ru-RU" b="1" dirty="0" smtClean="0"/>
              <a:t>(1903-1958)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8214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усский поэт, переводчик. </a:t>
            </a:r>
          </a:p>
          <a:p>
            <a:r>
              <a:rPr lang="ru-RU" dirty="0" smtClean="0"/>
              <a:t>Родился 24 апреля (7 мая) 1903 под Казанью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56807"/>
            <a:ext cx="2664294" cy="39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811</Words>
  <Application>Microsoft Office PowerPoint</Application>
  <PresentationFormat>Экран (4:3)</PresentationFormat>
  <Paragraphs>163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Точечный рисунок</vt:lpstr>
      <vt:lpstr>Особенности поэзии периода  Великой Отечественной войны.</vt:lpstr>
      <vt:lpstr>Цель литературы военных лет: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поэзии периода  Великой Отечественной войны.</dc:title>
  <dc:creator>Юля</dc:creator>
  <cp:lastModifiedBy>Юля</cp:lastModifiedBy>
  <cp:revision>34</cp:revision>
  <dcterms:created xsi:type="dcterms:W3CDTF">2012-11-06T15:21:33Z</dcterms:created>
  <dcterms:modified xsi:type="dcterms:W3CDTF">2012-11-10T12:47:41Z</dcterms:modified>
</cp:coreProperties>
</file>